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8" r:id="rId4"/>
    <p:sldId id="259" r:id="rId5"/>
    <p:sldId id="258" r:id="rId6"/>
    <p:sldId id="260" r:id="rId7"/>
    <p:sldId id="261" r:id="rId8"/>
    <p:sldId id="264" r:id="rId9"/>
    <p:sldId id="262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2C798-5EE1-48E4-9FCA-F5E8FD509B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95A347-CA9B-4B11-8EF7-6D2052D518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EFD6-7561-4AA5-AF45-139AE46E2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B00C-D6D1-4B4C-9D35-7617CE0253A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8F3C3-B487-4102-9A6E-3F83134EA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1C69C-4D5A-40AC-9CEC-2357793EB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932CC-1CA2-4EA4-953C-5BB236090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808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D55B8-E619-466B-B281-53DF10158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283BD0-19B2-4BB9-8B0D-44F604CAF3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64F6B-54D6-462D-B286-6F972371B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B00C-D6D1-4B4C-9D35-7617CE0253A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966B8-3CD8-4DD4-B027-B1704972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4B8B6-3115-4F15-9DDB-C22FD410B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932CC-1CA2-4EA4-953C-5BB236090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37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96A034-5E37-43DB-9443-4F36E0853C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C1583F-044E-421D-AEEE-8DED58E337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9F3E4-4416-41F1-8FA9-720548932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B00C-D6D1-4B4C-9D35-7617CE0253A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A7ACD-FF60-4FC5-961A-8BCE95020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7D890B-A7E4-4A20-9618-C83DB577A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932CC-1CA2-4EA4-953C-5BB236090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542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73954-7CBE-4153-A45B-4DBA81B97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92857-518C-4528-B5C5-4CBAB7E024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67465-AEB7-4BFB-BC11-84885E561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B00C-D6D1-4B4C-9D35-7617CE0253A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0CA09-A2C7-4959-8689-1B2CDF506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1428F5-04D4-4D16-9386-A1C828D186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932CC-1CA2-4EA4-953C-5BB236090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7731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7DB03C-886C-4895-816C-E9E94BD5A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F8532-739F-4AD7-9428-A41DD6FFBB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0A6CF-6607-4B63-8312-A4C6698CE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B00C-D6D1-4B4C-9D35-7617CE0253A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89A218-5144-411C-8C0D-DCCEC347FD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71A6B9-420C-4597-BA3E-26CC22EE8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932CC-1CA2-4EA4-953C-5BB236090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11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77F67-B96B-4960-83D5-A10F262B0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E3D4B0-BD56-4B07-9EE1-DF6482DE15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521A7B-17B7-4FEC-8625-D3B591391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9F2BE9-5DC6-4CFA-8A8D-BE438F315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B00C-D6D1-4B4C-9D35-7617CE0253A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D3587C-C714-4088-A05F-5287D2F6C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BEF10F-5A4A-4A55-AD1A-79F95ABD9A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932CC-1CA2-4EA4-953C-5BB236090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362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1C1D7A-884E-40C7-9D38-4AD946D5A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DE9F3D-0DB9-4281-8AE5-B4DA82CC9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265F14-6143-48D8-A0A0-A22B103E4B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4E3882-1A5E-4EE8-8855-E730891FBC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F57EFC-6316-49C2-B347-15DC36BD88C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1C139F-22BC-43BD-AB43-90551D6EB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B00C-D6D1-4B4C-9D35-7617CE0253A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CCAB286-6538-4965-B599-A4D33A438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F7111D-44CC-4EE5-AA9E-F3D13FFBE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932CC-1CA2-4EA4-953C-5BB236090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538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69FF3-9444-4D96-B5B9-A44D4CA29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E85992-EA13-419D-9C2C-DA52008474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B00C-D6D1-4B4C-9D35-7617CE0253A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47BCFF-54A6-45EF-BD51-B91FC53AE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742124-73FF-40CF-9AF7-03D518A36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932CC-1CA2-4EA4-953C-5BB236090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160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422B12-359B-4A39-8AA2-02232C3D2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B00C-D6D1-4B4C-9D35-7617CE0253A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2BF53D-2D8F-429F-B4A2-8047B2132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A8543C-C2CA-4D3D-8039-C7FD4A51D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932CC-1CA2-4EA4-953C-5BB236090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316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698DF-7E60-463A-AD0D-D5A913F0A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2E940-4DCA-41FF-BDB3-11048940F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C5933A-E04E-48AA-80B8-AE9B2151AC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39D317-8E7E-43B3-A92D-062102825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B00C-D6D1-4B4C-9D35-7617CE0253A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C2B31C-7021-4954-8030-9E7A08097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4FDDD8-B7AC-4E49-87A0-715FF709D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932CC-1CA2-4EA4-953C-5BB236090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761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AD18E-15B7-48D4-8B39-68FA9CAE13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606FBA-F223-412A-B7EA-155EDE130B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4F91DF-F6BD-4015-91E3-36ACC861B8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D29E54-7476-47B9-95E2-454A7C433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EB00C-D6D1-4B4C-9D35-7617CE0253A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F32FD-7EFC-4B44-B376-26D6256B9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B1AE3E-1641-45CC-834F-D459CC868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932CC-1CA2-4EA4-953C-5BB236090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758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CC9D29-069F-4128-AE77-6AB04B868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1209D4-0BDE-4A58-A8E1-DB8A926370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D3DEBF-9E2E-4EBF-A06B-7BEBB9ED8C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EB00C-D6D1-4B4C-9D35-7617CE0253A3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422A1D-D928-4CD5-B6E9-23B10DE6F4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8898F6-EDC9-4438-ABA2-97ED58D12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932CC-1CA2-4EA4-953C-5BB236090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705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A2B89-9399-476F-B1B0-8809FE2370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45632" y="830424"/>
            <a:ext cx="1940767" cy="847547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Baguet Script" panose="00000500000000000000" pitchFamily="2" charset="0"/>
                <a:cs typeface="Cavolini" panose="020B0502040204020203" pitchFamily="66" charset="0"/>
              </a:rPr>
              <a:t>Join</a:t>
            </a:r>
          </a:p>
        </p:txBody>
      </p:sp>
      <p:pic>
        <p:nvPicPr>
          <p:cNvPr id="7" name="Picture 6" descr="A person in a white dress&#10;&#10;Description automatically generated with low confidence">
            <a:extLst>
              <a:ext uri="{FF2B5EF4-FFF2-40B4-BE49-F238E27FC236}">
                <a16:creationId xmlns:a16="http://schemas.microsoft.com/office/drawing/2014/main" id="{402699D0-3515-448E-A932-F25F700049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860" y="2118318"/>
            <a:ext cx="7428321" cy="3909258"/>
          </a:xfrm>
          <a:prstGeom prst="rect">
            <a:avLst/>
          </a:prstGeom>
        </p:spPr>
      </p:pic>
      <p:pic>
        <p:nvPicPr>
          <p:cNvPr id="9" name="Picture 8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F0F61030-0828-4F2C-B350-BC0CCB8A33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497" y="642365"/>
            <a:ext cx="3508893" cy="1475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81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81E5D-0B5C-4993-ACED-9E2B945EE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u="sng" dirty="0">
                <a:solidFill>
                  <a:schemeClr val="accent6">
                    <a:lumMod val="75000"/>
                  </a:schemeClr>
                </a:solidFill>
              </a:rPr>
              <a:t>Annexation Process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43D06-2691-4776-97E9-B0EDDE6CBF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400" b="1" i="1" dirty="0">
                <a:solidFill>
                  <a:schemeClr val="accent6">
                    <a:lumMod val="75000"/>
                  </a:schemeClr>
                </a:solidFill>
              </a:rPr>
              <a:t>If your property qualifies to annex, the process takes about three months.</a:t>
            </a:r>
          </a:p>
          <a:p>
            <a:pPr marL="0" indent="0">
              <a:buNone/>
            </a:pPr>
            <a:endParaRPr lang="en-US" sz="2400" b="1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A copy of your deed to City Hall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Month One: Application goes before Planning Commission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Month Two: First Reading at City Council Meeting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Month Three: Second Reading at City Council Meeting</a:t>
            </a:r>
          </a:p>
          <a:p>
            <a:pPr marL="0" indent="0">
              <a:buNone/>
            </a:pPr>
            <a:endParaRPr lang="en-US" sz="24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Once approved, we take care of the rest and notify nearly 20 agencies of the change for you.</a:t>
            </a:r>
          </a:p>
        </p:txBody>
      </p:sp>
    </p:spTree>
    <p:extLst>
      <p:ext uri="{BB962C8B-B14F-4D97-AF65-F5344CB8AC3E}">
        <p14:creationId xmlns:p14="http://schemas.microsoft.com/office/powerpoint/2010/main" val="3750304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9B2BD-03E8-4C41-959F-E4B040FA4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007706"/>
          </a:xfrm>
        </p:spPr>
        <p:txBody>
          <a:bodyPr>
            <a:normAutofit/>
          </a:bodyPr>
          <a:lstStyle/>
          <a:p>
            <a:pPr algn="ctr"/>
            <a:r>
              <a:rPr lang="en-US" sz="6000" b="1" u="sng" dirty="0">
                <a:solidFill>
                  <a:schemeClr val="accent6">
                    <a:lumMod val="75000"/>
                  </a:schemeClr>
                </a:solidFill>
              </a:rPr>
              <a:t>FAQ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682448-2812-478C-99BA-A99AB735D2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464906"/>
            <a:ext cx="3932237" cy="440408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Will my mailing address change? NO</a:t>
            </a:r>
          </a:p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Will my school district change? NO</a:t>
            </a:r>
          </a:p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Will there be a change in my water or sewer service? NO</a:t>
            </a:r>
          </a:p>
          <a:p>
            <a:endParaRPr lang="en-US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Other questions?</a:t>
            </a:r>
          </a:p>
        </p:txBody>
      </p:sp>
      <p:pic>
        <p:nvPicPr>
          <p:cNvPr id="8" name="Picture 7" descr="A bridge over a river&#10;&#10;Description automatically generated with low confidence">
            <a:extLst>
              <a:ext uri="{FF2B5EF4-FFF2-40B4-BE49-F238E27FC236}">
                <a16:creationId xmlns:a16="http://schemas.microsoft.com/office/drawing/2014/main" id="{87F66A8C-44CA-489C-B91D-00050498B8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44462" y="996950"/>
            <a:ext cx="6984212" cy="464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616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44200-14A0-4352-8D3C-C32D1BFB4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b="1" u="sng" dirty="0">
                <a:solidFill>
                  <a:schemeClr val="accent6">
                    <a:lumMod val="75000"/>
                  </a:schemeClr>
                </a:solidFill>
              </a:rPr>
              <a:t>How Do I Join Forest Acres?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BE267-E927-461A-BA4F-C8F9C782A7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95850" cy="4351338"/>
          </a:xfrm>
        </p:spPr>
        <p:txBody>
          <a:bodyPr/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Through a process called </a:t>
            </a:r>
            <a:r>
              <a:rPr lang="en-US" b="1" i="1" dirty="0">
                <a:solidFill>
                  <a:schemeClr val="accent6">
                    <a:lumMod val="75000"/>
                  </a:schemeClr>
                </a:solidFill>
              </a:rPr>
              <a:t>annexation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  <a:p>
            <a:pPr lvl="1"/>
            <a:r>
              <a:rPr lang="en-US" b="0" i="0" dirty="0">
                <a:solidFill>
                  <a:schemeClr val="accent6">
                    <a:lumMod val="75000"/>
                  </a:schemeClr>
                </a:solidFill>
                <a:effectLst/>
                <a:latin typeface="Jost"/>
              </a:rPr>
              <a:t>This is where unincorporated Richland County property is moved into the City of Forest Acres.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Jost"/>
              </a:rPr>
              <a:t>Many of the white parcels on the map are properties within our city limits that can be annexed – some faster than others. These parcels are known as donut-holes.</a:t>
            </a:r>
          </a:p>
          <a:p>
            <a:pPr lvl="1"/>
            <a:endParaRPr lang="en-US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879336AE-AB14-414C-AAB3-316A8D20D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531" y="1379391"/>
            <a:ext cx="5172269" cy="524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640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0720BF-D0EC-4609-9E07-C0800AC68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530220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dirty="0">
                <a:solidFill>
                  <a:schemeClr val="accent6">
                    <a:lumMod val="75000"/>
                  </a:schemeClr>
                </a:solidFill>
              </a:rPr>
              <a:t>Why Close </a:t>
            </a:r>
            <a:br>
              <a:rPr lang="en-US" sz="4000" b="1" u="sng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4000" b="1" u="sng" dirty="0">
                <a:solidFill>
                  <a:schemeClr val="accent6">
                    <a:lumMod val="75000"/>
                  </a:schemeClr>
                </a:solidFill>
              </a:rPr>
              <a:t>Donut Holes?</a:t>
            </a:r>
          </a:p>
        </p:txBody>
      </p:sp>
      <p:pic>
        <p:nvPicPr>
          <p:cNvPr id="6" name="Picture Placeholder 5" descr="Map&#10;&#10;Description automatically generated">
            <a:extLst>
              <a:ext uri="{FF2B5EF4-FFF2-40B4-BE49-F238E27FC236}">
                <a16:creationId xmlns:a16="http://schemas.microsoft.com/office/drawing/2014/main" id="{9C325960-5ABF-4B72-914B-D6E2AD8B92D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" t="9956" r="-147" b="9854"/>
          <a:stretch/>
        </p:blipFill>
        <p:spPr>
          <a:xfrm>
            <a:off x="5523723" y="204787"/>
            <a:ext cx="5960184" cy="6448426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FED949-68FC-418E-9DF5-762AF27CCF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4595813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chemeClr val="accent6">
                    <a:lumMod val="75000"/>
                  </a:schemeClr>
                </a:solidFill>
                <a:effectLst/>
                <a:latin typeface="Jost"/>
              </a:rPr>
              <a:t>By closing these “donut holes” through annexation, the City wishes to increase efficiencies, enhance services, and further improve the lives of current and future residents.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i="0" dirty="0">
                <a:solidFill>
                  <a:schemeClr val="accent6">
                    <a:lumMod val="75000"/>
                  </a:schemeClr>
                </a:solidFill>
                <a:effectLst/>
                <a:latin typeface="Jost"/>
              </a:rPr>
              <a:t>An increase in population would also benefit the City and would make Forest Acres eligible for larger State and Federal grants</a:t>
            </a:r>
            <a:r>
              <a:rPr lang="en-US" b="0" i="0" dirty="0">
                <a:solidFill>
                  <a:schemeClr val="accent6">
                    <a:lumMod val="75000"/>
                  </a:schemeClr>
                </a:solidFill>
                <a:effectLst/>
                <a:latin typeface="Jost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Jost"/>
              </a:rPr>
              <a:t>One collective voice vs. two governments.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  <a:latin typeface="Jost"/>
              </a:rPr>
              <a:t>Ensure our shared vision for the City moving forward.</a:t>
            </a:r>
            <a:endParaRPr lang="en-US" sz="2000" b="1" i="1" dirty="0">
              <a:solidFill>
                <a:schemeClr val="accent6">
                  <a:lumMod val="75000"/>
                </a:schemeClr>
              </a:solidFill>
              <a:effectLst/>
              <a:latin typeface="Jost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0811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813D2-A0AF-4552-8B74-78A1E6F8D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b="1" u="sng" dirty="0">
                <a:solidFill>
                  <a:schemeClr val="accent6">
                    <a:lumMod val="75000"/>
                  </a:schemeClr>
                </a:solidFill>
              </a:rPr>
              <a:t>Can I Annex?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1D8D4B-33D9-409F-A595-F2B79DFA2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4909457" cy="435133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Jost"/>
              </a:rPr>
              <a:t>S</a:t>
            </a:r>
            <a:r>
              <a:rPr lang="en-US" b="0" i="0" dirty="0">
                <a:solidFill>
                  <a:schemeClr val="accent6">
                    <a:lumMod val="75000"/>
                  </a:schemeClr>
                </a:solidFill>
                <a:effectLst/>
                <a:latin typeface="Jost"/>
              </a:rPr>
              <a:t>tate Law only allows properties that are contiguous to our current borders to be annexed (or currently touching our boundary line). </a:t>
            </a:r>
          </a:p>
          <a:p>
            <a:r>
              <a:rPr lang="en-US" b="0" i="0" dirty="0">
                <a:solidFill>
                  <a:schemeClr val="accent6">
                    <a:lumMod val="75000"/>
                  </a:schemeClr>
                </a:solidFill>
                <a:effectLst/>
                <a:latin typeface="Jost"/>
              </a:rPr>
              <a:t>The property must also not be part of another municipality.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Jost"/>
              </a:rPr>
              <a:t>Streets can come in together to speed up the process.</a:t>
            </a:r>
            <a:endParaRPr lang="en-US" b="0" i="0" dirty="0">
              <a:solidFill>
                <a:schemeClr val="accent6">
                  <a:lumMod val="75000"/>
                </a:schemeClr>
              </a:solidFill>
              <a:effectLst/>
              <a:latin typeface="Jost"/>
            </a:endParaRPr>
          </a:p>
          <a:p>
            <a:endParaRPr lang="en-US" b="0" i="0" dirty="0">
              <a:solidFill>
                <a:schemeClr val="accent6">
                  <a:lumMod val="75000"/>
                </a:schemeClr>
              </a:solidFill>
              <a:effectLst/>
              <a:latin typeface="Jost"/>
            </a:endParaRPr>
          </a:p>
          <a:p>
            <a:endParaRPr lang="en-US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4E618115-030E-4B52-99B1-0A9E8427E8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0329" y="1690688"/>
            <a:ext cx="565626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80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7829E-7EC5-4396-9DF6-4CF700EBC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600" b="1" u="sng" dirty="0">
                <a:solidFill>
                  <a:schemeClr val="accent6">
                    <a:lumMod val="75000"/>
                  </a:schemeClr>
                </a:solidFill>
              </a:rPr>
              <a:t>Benefits of Annexation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D90A6-1896-4B45-8B9C-96ED7E899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15078"/>
            <a:ext cx="10515600" cy="4351338"/>
          </a:xfrm>
        </p:spPr>
        <p:txBody>
          <a:bodyPr/>
          <a:lstStyle/>
          <a:p>
            <a:pPr marL="457200" lvl="1" indent="0" algn="ctr">
              <a:buNone/>
            </a:pPr>
            <a:r>
              <a:rPr lang="en-US" b="0" i="0" dirty="0">
                <a:solidFill>
                  <a:schemeClr val="accent6">
                    <a:lumMod val="75000"/>
                  </a:schemeClr>
                </a:solidFill>
                <a:effectLst/>
                <a:latin typeface="Jost"/>
              </a:rPr>
              <a:t>Free City services such as garbage, recycling, and yard debris collection and localized police protection.</a:t>
            </a:r>
          </a:p>
          <a:p>
            <a:pPr lvl="1"/>
            <a:endParaRPr lang="en-US" b="0" i="0" dirty="0">
              <a:solidFill>
                <a:schemeClr val="accent6">
                  <a:lumMod val="75000"/>
                </a:schemeClr>
              </a:solidFill>
              <a:effectLst/>
              <a:latin typeface="Jost"/>
            </a:endParaRPr>
          </a:p>
          <a:p>
            <a:endParaRPr lang="en-US" dirty="0"/>
          </a:p>
        </p:txBody>
      </p:sp>
      <p:pic>
        <p:nvPicPr>
          <p:cNvPr id="5" name="Picture 4" descr="A picture containing outdoor, person&#10;&#10;Description automatically generated">
            <a:extLst>
              <a:ext uri="{FF2B5EF4-FFF2-40B4-BE49-F238E27FC236}">
                <a16:creationId xmlns:a16="http://schemas.microsoft.com/office/drawing/2014/main" id="{3DA880F9-4432-4F3B-BBB2-B48395392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36325"/>
            <a:ext cx="4226767" cy="4288407"/>
          </a:xfrm>
          <a:prstGeom prst="rect">
            <a:avLst/>
          </a:prstGeom>
        </p:spPr>
      </p:pic>
      <p:pic>
        <p:nvPicPr>
          <p:cNvPr id="9" name="Picture 8" descr="A group of police officers standing next to a car&#10;&#10;Description automatically generated with low confidence">
            <a:extLst>
              <a:ext uri="{FF2B5EF4-FFF2-40B4-BE49-F238E27FC236}">
                <a16:creationId xmlns:a16="http://schemas.microsoft.com/office/drawing/2014/main" id="{52299FFF-F62D-4CF0-B707-001B41A91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3722" y="2440503"/>
            <a:ext cx="6289538" cy="4184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96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92C6E-BAD4-43EF-85AD-2C6F297AD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u="sng" dirty="0">
                <a:solidFill>
                  <a:schemeClr val="accent6">
                    <a:lumMod val="75000"/>
                  </a:schemeClr>
                </a:solidFill>
              </a:rPr>
              <a:t>Benefits of Annexation</a:t>
            </a:r>
            <a:endParaRPr lang="en-US" sz="6000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6D2DA-2C12-4E7A-9379-92C5702BB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548882"/>
            <a:ext cx="5721220" cy="51504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Strong Voice in Government </a:t>
            </a:r>
          </a:p>
          <a:p>
            <a:r>
              <a:rPr lang="en-US" sz="2000" b="0" i="0" dirty="0">
                <a:solidFill>
                  <a:schemeClr val="accent6">
                    <a:lumMod val="75000"/>
                  </a:schemeClr>
                </a:solidFill>
                <a:effectLst/>
                <a:latin typeface="Jost"/>
              </a:rPr>
              <a:t>Forest Acres City Council is comprised of four Council Seats and a Mayor. All positions are elected at-large. This means that </a:t>
            </a:r>
            <a:r>
              <a:rPr lang="en-US" sz="2000" b="1" i="1" dirty="0">
                <a:solidFill>
                  <a:schemeClr val="accent6">
                    <a:lumMod val="75000"/>
                  </a:schemeClr>
                </a:solidFill>
                <a:effectLst/>
                <a:latin typeface="Jost"/>
              </a:rPr>
              <a:t>every citizen has an opportunity to vote for each position. </a:t>
            </a:r>
          </a:p>
          <a:p>
            <a:r>
              <a:rPr lang="en-US" sz="2000" b="0" i="0" dirty="0">
                <a:solidFill>
                  <a:schemeClr val="accent6">
                    <a:lumMod val="75000"/>
                  </a:schemeClr>
                </a:solidFill>
                <a:effectLst/>
                <a:latin typeface="Jost"/>
              </a:rPr>
              <a:t>As a current resident of Richland County, there is one Council person out of 11 total members that represents you. </a:t>
            </a:r>
          </a:p>
          <a:p>
            <a:r>
              <a:rPr lang="en-US" sz="2000" b="0" i="0" dirty="0">
                <a:solidFill>
                  <a:schemeClr val="accent6">
                    <a:lumMod val="75000"/>
                  </a:schemeClr>
                </a:solidFill>
                <a:effectLst/>
                <a:latin typeface="Jost"/>
              </a:rPr>
              <a:t>As a resident of Forest Acres, you will enjoy a closer level of representation that affords a more personalized experience. The Mayor and Council regularly speak and meet with citizens to help resolve any issues they may have.</a:t>
            </a:r>
            <a:endParaRPr lang="en-US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Picture 4" descr="A group of people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82C09ABC-4A90-43DF-A23A-52110BF39F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85"/>
          <a:stretch/>
        </p:blipFill>
        <p:spPr>
          <a:xfrm>
            <a:off x="6484007" y="1548882"/>
            <a:ext cx="5629275" cy="486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508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E281C-EAD0-40AC-B809-AEDB1BC05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b="1" u="sng" dirty="0">
                <a:solidFill>
                  <a:schemeClr val="accent6">
                    <a:lumMod val="75000"/>
                  </a:schemeClr>
                </a:solidFill>
              </a:rPr>
              <a:t>Benefits of Annexation</a:t>
            </a:r>
            <a:endParaRPr lang="en-US" sz="6000" b="1" u="sng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CC188-EA78-4AAE-9BF0-9695685FD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50070605"/>
          </a:xfrm>
        </p:spPr>
        <p:txBody>
          <a:bodyPr/>
          <a:lstStyle/>
          <a:p>
            <a:pPr marL="0" indent="0">
              <a:buNone/>
            </a:pP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Potentially Lower Taxes and Fees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50F3B9-5D31-467B-A18D-819F6CFB85B6}"/>
              </a:ext>
            </a:extLst>
          </p:cNvPr>
          <p:cNvSpPr txBox="1"/>
          <p:nvPr/>
        </p:nvSpPr>
        <p:spPr>
          <a:xfrm>
            <a:off x="1113184" y="2604052"/>
            <a:ext cx="94918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accent6">
                    <a:lumMod val="75000"/>
                  </a:schemeClr>
                </a:solidFill>
                <a:effectLst/>
                <a:latin typeface="Jost"/>
              </a:rPr>
              <a:t>Many people believe that annexing into Forest Acres will increase their taxes. For most people this simply is not true.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accent6">
                    <a:lumMod val="75000"/>
                  </a:schemeClr>
                </a:solidFill>
                <a:effectLst/>
                <a:latin typeface="Jost"/>
              </a:rPr>
              <a:t>Due to savings from Local Option Sales Tax Credit rebates and the fact that Forest Acres does not charge a garbage fee, most people will save money through annexation.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 dirty="0">
                <a:solidFill>
                  <a:schemeClr val="accent6">
                    <a:lumMod val="75000"/>
                  </a:schemeClr>
                </a:solidFill>
                <a:effectLst/>
                <a:latin typeface="Jost"/>
              </a:rPr>
              <a:t>Data shows that any property with an assessed value at $375,000 or less will see a decrease in their taxes and fees.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8854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A4549-3428-40B9-998C-88CB97CAC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8000" b="1" u="sng" dirty="0">
                <a:solidFill>
                  <a:schemeClr val="accent6">
                    <a:lumMod val="75000"/>
                  </a:schemeClr>
                </a:solidFill>
              </a:rPr>
              <a:t>Tax Comparison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E5E00C-34D4-4508-8004-F5D0172400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Forest Acres</a:t>
            </a:r>
          </a:p>
          <a:p>
            <a:pPr algn="ctr"/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$1553.05</a:t>
            </a:r>
          </a:p>
        </p:txBody>
      </p:sp>
      <p:pic>
        <p:nvPicPr>
          <p:cNvPr id="8" name="Content Placeholder 7" descr="Graphical user interface, text&#10;&#10;Description automatically generated with medium confidence">
            <a:extLst>
              <a:ext uri="{FF2B5EF4-FFF2-40B4-BE49-F238E27FC236}">
                <a16:creationId xmlns:a16="http://schemas.microsoft.com/office/drawing/2014/main" id="{06B64900-ECFA-4A62-AE35-5ECEBDE7B0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88" y="2581235"/>
            <a:ext cx="5157787" cy="4024838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F37F37-C56E-4983-B76D-B67E313B02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62500" lnSpcReduction="20000"/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Richland County</a:t>
            </a:r>
          </a:p>
          <a:p>
            <a:pPr algn="ctr"/>
            <a:r>
              <a:rPr lang="en-US" sz="4000" dirty="0">
                <a:solidFill>
                  <a:schemeClr val="accent6">
                    <a:lumMod val="75000"/>
                  </a:schemeClr>
                </a:solidFill>
              </a:rPr>
              <a:t>$1744.77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F90F5F9-359E-4513-AFDB-0CCD7F6854C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35652" y="2581739"/>
            <a:ext cx="4603017" cy="4023829"/>
          </a:xfrm>
        </p:spPr>
      </p:pic>
    </p:spTree>
    <p:extLst>
      <p:ext uri="{BB962C8B-B14F-4D97-AF65-F5344CB8AC3E}">
        <p14:creationId xmlns:p14="http://schemas.microsoft.com/office/powerpoint/2010/main" val="16764346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43F52-71B2-4EFF-99D3-81AC041CE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91800" cy="810532"/>
          </a:xfrm>
        </p:spPr>
        <p:txBody>
          <a:bodyPr>
            <a:noAutofit/>
          </a:bodyPr>
          <a:lstStyle/>
          <a:p>
            <a:pPr algn="ctr"/>
            <a:r>
              <a:rPr lang="en-US" sz="6000" b="1" u="sng" dirty="0">
                <a:solidFill>
                  <a:schemeClr val="accent6">
                    <a:lumMod val="75000"/>
                  </a:schemeClr>
                </a:solidFill>
              </a:rPr>
              <a:t>Where Your Tax Money Goes</a:t>
            </a:r>
          </a:p>
        </p:txBody>
      </p:sp>
      <p:pic>
        <p:nvPicPr>
          <p:cNvPr id="5" name="Content Placeholder 4" descr="Chart, pie chart&#10;&#10;Description automatically generated">
            <a:extLst>
              <a:ext uri="{FF2B5EF4-FFF2-40B4-BE49-F238E27FC236}">
                <a16:creationId xmlns:a16="http://schemas.microsoft.com/office/drawing/2014/main" id="{CF48A048-2CF8-4E3A-B508-D247040786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421" y="1401822"/>
            <a:ext cx="7977674" cy="5456178"/>
          </a:xfrm>
        </p:spPr>
      </p:pic>
    </p:spTree>
    <p:extLst>
      <p:ext uri="{BB962C8B-B14F-4D97-AF65-F5344CB8AC3E}">
        <p14:creationId xmlns:p14="http://schemas.microsoft.com/office/powerpoint/2010/main" val="24762795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514</Words>
  <Application>Microsoft Office PowerPoint</Application>
  <PresentationFormat>Widescreen</PresentationFormat>
  <Paragraphs>47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Baguet Script</vt:lpstr>
      <vt:lpstr>Calibri</vt:lpstr>
      <vt:lpstr>Calibri Light</vt:lpstr>
      <vt:lpstr>Jost</vt:lpstr>
      <vt:lpstr>Office Theme</vt:lpstr>
      <vt:lpstr>Join</vt:lpstr>
      <vt:lpstr>How Do I Join Forest Acres?</vt:lpstr>
      <vt:lpstr>Why Close  Donut Holes?</vt:lpstr>
      <vt:lpstr>Can I Annex?</vt:lpstr>
      <vt:lpstr>Benefits of Annexation</vt:lpstr>
      <vt:lpstr>Benefits of Annexation</vt:lpstr>
      <vt:lpstr>Benefits of Annexation</vt:lpstr>
      <vt:lpstr>Tax Comparison</vt:lpstr>
      <vt:lpstr>Where Your Tax Money Goes</vt:lpstr>
      <vt:lpstr>Annexation Process</vt:lpstr>
      <vt:lpstr>FAQ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Join</dc:title>
  <dc:creator>Lynnsey Baker</dc:creator>
  <cp:lastModifiedBy>Patrick Watertor</cp:lastModifiedBy>
  <cp:revision>5</cp:revision>
  <dcterms:created xsi:type="dcterms:W3CDTF">2022-04-05T13:57:07Z</dcterms:created>
  <dcterms:modified xsi:type="dcterms:W3CDTF">2022-04-19T00:13:45Z</dcterms:modified>
</cp:coreProperties>
</file>